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6C6963"/>
        </a:solidFill>
        <a:effectLst/>
        <a:uFillTx/>
        <a:latin typeface="+mn-lt"/>
        <a:ea typeface="+mn-ea"/>
        <a:cs typeface="+mn-cs"/>
        <a:sym typeface="Baskervill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6C6963"/>
        </a:solidFill>
        <a:effectLst/>
        <a:uFillTx/>
        <a:latin typeface="+mn-lt"/>
        <a:ea typeface="+mn-ea"/>
        <a:cs typeface="+mn-cs"/>
        <a:sym typeface="Baskervill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6C6963"/>
        </a:solidFill>
        <a:effectLst/>
        <a:uFillTx/>
        <a:latin typeface="+mn-lt"/>
        <a:ea typeface="+mn-ea"/>
        <a:cs typeface="+mn-cs"/>
        <a:sym typeface="Baskervill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6C6963"/>
        </a:solidFill>
        <a:effectLst/>
        <a:uFillTx/>
        <a:latin typeface="+mn-lt"/>
        <a:ea typeface="+mn-ea"/>
        <a:cs typeface="+mn-cs"/>
        <a:sym typeface="Baskervill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6C6963"/>
        </a:solidFill>
        <a:effectLst/>
        <a:uFillTx/>
        <a:latin typeface="+mn-lt"/>
        <a:ea typeface="+mn-ea"/>
        <a:cs typeface="+mn-cs"/>
        <a:sym typeface="Baskervill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6C6963"/>
        </a:solidFill>
        <a:effectLst/>
        <a:uFillTx/>
        <a:latin typeface="+mn-lt"/>
        <a:ea typeface="+mn-ea"/>
        <a:cs typeface="+mn-cs"/>
        <a:sym typeface="Baskervill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6C6963"/>
        </a:solidFill>
        <a:effectLst/>
        <a:uFillTx/>
        <a:latin typeface="+mn-lt"/>
        <a:ea typeface="+mn-ea"/>
        <a:cs typeface="+mn-cs"/>
        <a:sym typeface="Baskervill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6C6963"/>
        </a:solidFill>
        <a:effectLst/>
        <a:uFillTx/>
        <a:latin typeface="+mn-lt"/>
        <a:ea typeface="+mn-ea"/>
        <a:cs typeface="+mn-cs"/>
        <a:sym typeface="Baskervill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6C6963"/>
        </a:solidFill>
        <a:effectLst/>
        <a:uFillTx/>
        <a:latin typeface="+mn-lt"/>
        <a:ea typeface="+mn-ea"/>
        <a:cs typeface="+mn-cs"/>
        <a:sym typeface="Baskervill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127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CC7B8">
              <a:alpha val="3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127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254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127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B9B9F">
              <a:alpha val="19000"/>
            </a:srgbClr>
          </a:solidFill>
        </a:fill>
      </a:tcStyle>
    </a:band2H>
    <a:firstCol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left>
          <a:right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right>
          <a:top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top>
          <a:bottom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bottom>
          <a:insideH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insideH>
          <a:insideV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0CC8A">
              <a:alpha val="31000"/>
            </a:srgbClr>
          </a:solidFill>
        </a:fill>
      </a:tcStyle>
    </a:band2H>
    <a:firstCol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0E9D7"/>
              </a:solidFill>
              <a:prstDash val="solid"/>
              <a:miter lim="400000"/>
            </a:ln>
          </a:right>
          <a:top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4">
                  <a:hueOff val="-44868"/>
                  <a:lumOff val="-884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4">
                  <a:hueOff val="-44868"/>
                  <a:lumOff val="-8845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4">
                  <a:hueOff val="-44868"/>
                  <a:lumOff val="-8845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5815">
              <a:alpha val="7000"/>
            </a:srgbClr>
          </a:solidFill>
        </a:fill>
      </a:tcStyle>
    </a:band2H>
    <a:firstCo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chemeClr val="accent4">
                  <a:hueOff val="-44868"/>
                  <a:lumOff val="-8845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4">
                  <a:hueOff val="-44868"/>
                  <a:lumOff val="-884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4">
                  <a:hueOff val="-44868"/>
                  <a:lumOff val="-8845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4">
                  <a:hueOff val="-44868"/>
                  <a:lumOff val="-8845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4">
                  <a:hueOff val="-44868"/>
                  <a:lumOff val="-884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4">
                  <a:hueOff val="-44868"/>
                  <a:lumOff val="-8845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2EBD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F2EBDB"/>
              </a:solidFill>
              <a:prstDash val="solid"/>
              <a:miter lim="400000"/>
            </a:ln>
          </a:left>
          <a:right>
            <a:ln w="12700" cap="flat">
              <a:solidFill>
                <a:srgbClr val="F2EBDB"/>
              </a:solidFill>
              <a:prstDash val="solid"/>
              <a:miter lim="400000"/>
            </a:ln>
          </a:right>
          <a:top>
            <a:ln w="12700" cap="flat">
              <a:solidFill>
                <a:srgbClr val="F2EBDB"/>
              </a:solidFill>
              <a:prstDash val="solid"/>
              <a:miter lim="400000"/>
            </a:ln>
          </a:top>
          <a:bottom>
            <a:ln w="12700" cap="flat">
              <a:solidFill>
                <a:srgbClr val="F2EBDB"/>
              </a:solidFill>
              <a:prstDash val="solid"/>
              <a:miter lim="400000"/>
            </a:ln>
          </a:bottom>
          <a:insideH>
            <a:ln w="12700" cap="flat">
              <a:solidFill>
                <a:srgbClr val="F2EBDB"/>
              </a:solidFill>
              <a:prstDash val="solid"/>
              <a:miter lim="400000"/>
            </a:ln>
          </a:insideH>
          <a:insideV>
            <a:ln w="12700" cap="flat">
              <a:solidFill>
                <a:srgbClr val="F2EBDB"/>
              </a:solidFill>
              <a:prstDash val="solid"/>
              <a:miter lim="400000"/>
            </a:ln>
          </a:insideV>
        </a:tcBdr>
        <a:fill>
          <a:solidFill>
            <a:srgbClr val="BCBCBC">
              <a:alpha val="24000"/>
            </a:srgbClr>
          </a:solidFill>
        </a:fill>
      </a:tcStyle>
    </a:wholeTbl>
    <a:band2H>
      <a:tcTxStyle/>
      <a:tcStyle>
        <a:tcBdr/>
        <a:fill>
          <a:solidFill>
            <a:srgbClr val="BCBCBC">
              <a:alpha val="12000"/>
            </a:srgbClr>
          </a:solidFill>
        </a:fill>
      </a:tcStyle>
    </a:band2H>
    <a:firstCo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F2EBDB"/>
              </a:solidFill>
              <a:prstDash val="solid"/>
              <a:miter lim="400000"/>
            </a:ln>
          </a:left>
          <a:right>
            <a:ln w="127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F2EBDB"/>
              </a:solidFill>
              <a:prstDash val="solid"/>
              <a:miter lim="400000"/>
            </a:ln>
          </a:top>
          <a:bottom>
            <a:ln w="12700" cap="flat">
              <a:solidFill>
                <a:srgbClr val="F2EBDB"/>
              </a:solidFill>
              <a:prstDash val="solid"/>
              <a:miter lim="400000"/>
            </a:ln>
          </a:bottom>
          <a:insideH>
            <a:ln w="12700" cap="flat">
              <a:solidFill>
                <a:srgbClr val="F2EBDB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rgbClr val="BCBCBC">
              <a:alpha val="24000"/>
            </a:srgbClr>
          </a:solidFill>
        </a:fill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25400" cap="flat">
              <a:solidFill>
                <a:srgbClr val="645C51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rgbClr val="BCBCBC">
              <a:alpha val="24000"/>
            </a:srgbClr>
          </a:solidFill>
        </a:fill>
      </a:tcStyle>
    </a:lastRow>
    <a:fir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766D60"/>
              </a:solidFill>
              <a:prstDash val="solid"/>
              <a:miter lim="400000"/>
            </a:ln>
          </a:left>
          <a:right>
            <a:ln w="12700" cap="flat">
              <a:solidFill>
                <a:srgbClr val="766D6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766D60"/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D60">
              <a:alpha val="5000"/>
            </a:srgbClr>
          </a:solidFill>
        </a:fill>
      </a:tcStyle>
    </a:band2H>
    <a:firstCo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766D60"/>
              </a:solidFill>
              <a:prstDash val="solid"/>
              <a:miter lim="400000"/>
            </a:ln>
          </a:right>
          <a:top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66D60"/>
              </a:solidFill>
              <a:prstDash val="solid"/>
              <a:miter lim="400000"/>
            </a:ln>
          </a:top>
          <a:bottom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66D60"/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2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tif>
</file>

<file path=ppt/media/image12.png>
</file>

<file path=ppt/media/image13.tif>
</file>

<file path=ppt/media/image14.tif>
</file>

<file path=ppt/media/image15.png>
</file>

<file path=ppt/media/image16.tif>
</file>

<file path=ppt/media/image17.png>
</file>

<file path=ppt/media/image18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469917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leatherbooktypeembellishgld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53100" y="4775200"/>
            <a:ext cx="1956620" cy="30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825500" y="1879600"/>
            <a:ext cx="11836400" cy="2603500"/>
          </a:xfrm>
          <a:prstGeom prst="rect">
            <a:avLst/>
          </a:prstGeom>
          <a:effectLst>
            <a:outerShdw blurRad="25400" dist="38100" dir="2700000" rotWithShape="0">
              <a:srgbClr val="6D625D">
                <a:alpha val="90000"/>
              </a:srgbClr>
            </a:outerShdw>
          </a:effectLst>
        </p:spPr>
        <p:txBody>
          <a:bodyPr anchor="b"/>
          <a:lstStyle>
            <a:lvl1pPr>
              <a:defRPr sz="8000">
                <a:solidFill>
                  <a:srgbClr val="BEA56D"/>
                </a:solidFill>
                <a:effectLst>
                  <a:outerShdw blurRad="38100" dist="25400" dir="15900000" rotWithShape="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825500" y="5346700"/>
            <a:ext cx="11836400" cy="1854200"/>
          </a:xfrm>
          <a:prstGeom prst="rect">
            <a:avLst/>
          </a:prstGeom>
          <a:effectLst>
            <a:outerShdw blurRad="25400" dist="38100" dir="2700000" rotWithShape="0">
              <a:srgbClr val="6D625D">
                <a:alpha val="90000"/>
              </a:srgbClr>
            </a:outerShdw>
          </a:effectLst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6565899" y="9029700"/>
            <a:ext cx="342901" cy="355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/>
          </p:cNvSpPr>
          <p:nvPr>
            <p:ph type="body" sz="quarter" idx="13"/>
          </p:nvPr>
        </p:nvSpPr>
        <p:spPr>
          <a:xfrm>
            <a:off x="1270000" y="6350000"/>
            <a:ext cx="10464800" cy="558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6" name="Shape 96"/>
          <p:cNvSpPr>
            <a:spLocks noGrp="1"/>
          </p:cNvSpPr>
          <p:nvPr>
            <p:ph type="body" sz="quarter" idx="14"/>
          </p:nvPr>
        </p:nvSpPr>
        <p:spPr>
          <a:xfrm>
            <a:off x="1270000" y="4292600"/>
            <a:ext cx="10464800" cy="6731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 i="1"/>
            </a:lvl1pPr>
          </a:lstStyle>
          <a:p>
            <a:r>
              <a:t>“Type a quote here.” </a:t>
            </a:r>
          </a:p>
        </p:txBody>
      </p:sp>
      <p:sp>
        <p:nvSpPr>
          <p:cNvPr id="97" name="Shape 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side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pic" idx="13"/>
          </p:nvPr>
        </p:nvSpPr>
        <p:spPr>
          <a:xfrm>
            <a:off x="749300" y="812800"/>
            <a:ext cx="11480800" cy="6223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xfrm>
            <a:off x="762000" y="7035800"/>
            <a:ext cx="11480800" cy="1346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sz="quarter" idx="1"/>
          </p:nvPr>
        </p:nvSpPr>
        <p:spPr>
          <a:xfrm>
            <a:off x="762000" y="8382000"/>
            <a:ext cx="11480800" cy="9525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3600" i="1"/>
            </a:lvl1pPr>
            <a:lvl2pPr marL="0" indent="228600" algn="ctr">
              <a:spcBef>
                <a:spcPts val="0"/>
              </a:spcBef>
              <a:buSzTx/>
              <a:buNone/>
              <a:defRPr sz="3600" i="1"/>
            </a:lvl2pPr>
            <a:lvl3pPr marL="0" indent="457200" algn="ctr">
              <a:spcBef>
                <a:spcPts val="0"/>
              </a:spcBef>
              <a:buSzTx/>
              <a:buNone/>
              <a:defRPr sz="3600" i="1"/>
            </a:lvl3pPr>
            <a:lvl4pPr marL="0" indent="685800" algn="ctr">
              <a:spcBef>
                <a:spcPts val="0"/>
              </a:spcBef>
              <a:buSzTx/>
              <a:buNone/>
              <a:defRPr sz="3600" i="1"/>
            </a:lvl4pPr>
            <a:lvl5pPr marL="0" indent="914400" algn="ctr">
              <a:spcBef>
                <a:spcPts val="0"/>
              </a:spcBef>
              <a:buSzTx/>
              <a:buNone/>
              <a:defRPr sz="3600" i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hape 24"/>
          <p:cNvSpPr>
            <a:spLocks noGrp="1"/>
          </p:cNvSpPr>
          <p:nvPr>
            <p:ph type="sldNum" sz="quarter" idx="2"/>
          </p:nvPr>
        </p:nvSpPr>
        <p:spPr>
          <a:xfrm>
            <a:off x="6324599" y="9144000"/>
            <a:ext cx="342901" cy="355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xfrm>
            <a:off x="762000" y="3606800"/>
            <a:ext cx="11480800" cy="2540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leatherbooktypeembellishgry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6906" y="5083509"/>
            <a:ext cx="1956621" cy="304801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Shape 40"/>
          <p:cNvSpPr>
            <a:spLocks noGrp="1"/>
          </p:cNvSpPr>
          <p:nvPr>
            <p:ph type="pic" sz="half" idx="13"/>
          </p:nvPr>
        </p:nvSpPr>
        <p:spPr>
          <a:xfrm>
            <a:off x="7121230" y="1586868"/>
            <a:ext cx="5105401" cy="6807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1" name="Shape 41"/>
          <p:cNvSpPr>
            <a:spLocks noGrp="1"/>
          </p:cNvSpPr>
          <p:nvPr>
            <p:ph type="title"/>
          </p:nvPr>
        </p:nvSpPr>
        <p:spPr>
          <a:xfrm>
            <a:off x="431800" y="1600200"/>
            <a:ext cx="6477000" cy="3175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2" name="Shape 42"/>
          <p:cNvSpPr>
            <a:spLocks noGrp="1"/>
          </p:cNvSpPr>
          <p:nvPr>
            <p:ph type="body" sz="quarter" idx="1"/>
          </p:nvPr>
        </p:nvSpPr>
        <p:spPr>
          <a:xfrm>
            <a:off x="431800" y="5715000"/>
            <a:ext cx="6464300" cy="2679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 i="1"/>
            </a:lvl1pPr>
            <a:lvl2pPr marL="0" indent="228600" algn="ctr">
              <a:spcBef>
                <a:spcPts val="0"/>
              </a:spcBef>
              <a:buSzTx/>
              <a:buNone/>
              <a:defRPr sz="3600" i="1"/>
            </a:lvl2pPr>
            <a:lvl3pPr marL="0" indent="457200" algn="ctr">
              <a:spcBef>
                <a:spcPts val="0"/>
              </a:spcBef>
              <a:buSzTx/>
              <a:buNone/>
              <a:defRPr sz="3600" i="1"/>
            </a:lvl3pPr>
            <a:lvl4pPr marL="0" indent="685800" algn="ctr">
              <a:spcBef>
                <a:spcPts val="0"/>
              </a:spcBef>
              <a:buSzTx/>
              <a:buNone/>
              <a:defRPr sz="3600" i="1"/>
            </a:lvl4pPr>
            <a:lvl5pPr marL="0" indent="914400" algn="ctr">
              <a:spcBef>
                <a:spcPts val="0"/>
              </a:spcBef>
              <a:buSzTx/>
              <a:buNone/>
              <a:defRPr sz="3600" i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hape 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9" name="Shape 59"/>
          <p:cNvSpPr>
            <a:spLocks noGrp="1"/>
          </p:cNvSpPr>
          <p:nvPr>
            <p:ph type="body" idx="1"/>
          </p:nvPr>
        </p:nvSpPr>
        <p:spPr>
          <a:xfrm>
            <a:off x="762000" y="2768600"/>
            <a:ext cx="114808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pic" sz="half" idx="13"/>
          </p:nvPr>
        </p:nvSpPr>
        <p:spPr>
          <a:xfrm>
            <a:off x="6870700" y="2362200"/>
            <a:ext cx="5359400" cy="6413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9" name="Shape 69"/>
          <p:cNvSpPr>
            <a:spLocks noGrp="1"/>
          </p:cNvSpPr>
          <p:nvPr>
            <p:ph type="body" sz="half" idx="1"/>
          </p:nvPr>
        </p:nvSpPr>
        <p:spPr>
          <a:xfrm>
            <a:off x="762000" y="2362200"/>
            <a:ext cx="5334000" cy="6413500"/>
          </a:xfrm>
          <a:prstGeom prst="rect">
            <a:avLst/>
          </a:prstGeom>
        </p:spPr>
        <p:txBody>
          <a:bodyPr/>
          <a:lstStyle>
            <a:lvl1pPr marL="406400" indent="-406400">
              <a:spcBef>
                <a:spcPts val="4000"/>
              </a:spcBef>
              <a:buBlip>
                <a:blip r:embed="rId2"/>
              </a:buBlip>
              <a:defRPr sz="3200"/>
            </a:lvl1pPr>
            <a:lvl2pPr marL="812800" indent="-406400">
              <a:spcBef>
                <a:spcPts val="4000"/>
              </a:spcBef>
              <a:buBlip>
                <a:blip r:embed="rId2"/>
              </a:buBlip>
              <a:defRPr sz="3200"/>
            </a:lvl2pPr>
            <a:lvl3pPr marL="1219200" indent="-406400">
              <a:spcBef>
                <a:spcPts val="4000"/>
              </a:spcBef>
              <a:buBlip>
                <a:blip r:embed="rId2"/>
              </a:buBlip>
              <a:defRPr sz="3200"/>
            </a:lvl3pPr>
            <a:lvl4pPr marL="1625600" indent="-406400">
              <a:spcBef>
                <a:spcPts val="4000"/>
              </a:spcBef>
              <a:buBlip>
                <a:blip r:embed="rId2"/>
              </a:buBlip>
              <a:defRPr sz="3200"/>
            </a:lvl4pPr>
            <a:lvl5pPr marL="2032000" indent="-406400">
              <a:spcBef>
                <a:spcPts val="4000"/>
              </a:spcBef>
              <a:buBlip>
                <a:blip r:embed="rId2"/>
              </a:buBlip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hape 7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hape 7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pic" idx="13"/>
          </p:nvPr>
        </p:nvSpPr>
        <p:spPr>
          <a:xfrm>
            <a:off x="787400" y="723900"/>
            <a:ext cx="6324600" cy="8178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pic" sz="quarter" idx="14"/>
          </p:nvPr>
        </p:nvSpPr>
        <p:spPr>
          <a:xfrm>
            <a:off x="7396540" y="723900"/>
            <a:ext cx="4800601" cy="3479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pic" sz="quarter" idx="15"/>
          </p:nvPr>
        </p:nvSpPr>
        <p:spPr>
          <a:xfrm>
            <a:off x="7396540" y="4508617"/>
            <a:ext cx="4813301" cy="4394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762000" y="723900"/>
            <a:ext cx="11480800" cy="829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762000" y="381000"/>
            <a:ext cx="11480800" cy="152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24599" y="9017000"/>
            <a:ext cx="342901" cy="355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ln>
            <a:noFill/>
          </a:ln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ln>
            <a:noFill/>
          </a:ln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ln>
            <a:noFill/>
          </a:ln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ln>
            <a:noFill/>
          </a:ln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ln>
            <a:noFill/>
          </a:ln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ln>
            <a:noFill/>
          </a:ln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ln>
            <a:noFill/>
          </a:ln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ln>
            <a:noFill/>
          </a:ln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ln>
            <a:noFill/>
          </a:ln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9pPr>
    </p:titleStyle>
    <p:bodyStyle>
      <a:lvl1pPr marL="5334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200" b="0" i="0" u="none" strike="noStrike" cap="none" spc="0" baseline="0">
          <a:ln>
            <a:noFill/>
          </a:ln>
          <a:solidFill>
            <a:srgbClr val="6C6963"/>
          </a:solidFill>
          <a:uFillTx/>
          <a:latin typeface="+mn-lt"/>
          <a:ea typeface="+mn-ea"/>
          <a:cs typeface="+mn-cs"/>
          <a:sym typeface="Baskerville"/>
        </a:defRPr>
      </a:lvl1pPr>
      <a:lvl2pPr marL="10668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200" b="0" i="0" u="none" strike="noStrike" cap="none" spc="0" baseline="0">
          <a:ln>
            <a:noFill/>
          </a:ln>
          <a:solidFill>
            <a:srgbClr val="6C6963"/>
          </a:solidFill>
          <a:uFillTx/>
          <a:latin typeface="+mn-lt"/>
          <a:ea typeface="+mn-ea"/>
          <a:cs typeface="+mn-cs"/>
          <a:sym typeface="Baskerville"/>
        </a:defRPr>
      </a:lvl2pPr>
      <a:lvl3pPr marL="16002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200" b="0" i="0" u="none" strike="noStrike" cap="none" spc="0" baseline="0">
          <a:ln>
            <a:noFill/>
          </a:ln>
          <a:solidFill>
            <a:srgbClr val="6C6963"/>
          </a:solidFill>
          <a:uFillTx/>
          <a:latin typeface="+mn-lt"/>
          <a:ea typeface="+mn-ea"/>
          <a:cs typeface="+mn-cs"/>
          <a:sym typeface="Baskerville"/>
        </a:defRPr>
      </a:lvl3pPr>
      <a:lvl4pPr marL="21336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200" b="0" i="0" u="none" strike="noStrike" cap="none" spc="0" baseline="0">
          <a:ln>
            <a:noFill/>
          </a:ln>
          <a:solidFill>
            <a:srgbClr val="6C6963"/>
          </a:solidFill>
          <a:uFillTx/>
          <a:latin typeface="+mn-lt"/>
          <a:ea typeface="+mn-ea"/>
          <a:cs typeface="+mn-cs"/>
          <a:sym typeface="Baskerville"/>
        </a:defRPr>
      </a:lvl4pPr>
      <a:lvl5pPr marL="26670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200" b="0" i="0" u="none" strike="noStrike" cap="none" spc="0" baseline="0">
          <a:ln>
            <a:noFill/>
          </a:ln>
          <a:solidFill>
            <a:srgbClr val="6C6963"/>
          </a:solidFill>
          <a:uFillTx/>
          <a:latin typeface="+mn-lt"/>
          <a:ea typeface="+mn-ea"/>
          <a:cs typeface="+mn-cs"/>
          <a:sym typeface="Baskerville"/>
        </a:defRPr>
      </a:lvl5pPr>
      <a:lvl6pPr marL="32004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200" b="0" i="0" u="none" strike="noStrike" cap="none" spc="0" baseline="0">
          <a:ln>
            <a:noFill/>
          </a:ln>
          <a:solidFill>
            <a:srgbClr val="6C6963"/>
          </a:solidFill>
          <a:uFillTx/>
          <a:latin typeface="+mn-lt"/>
          <a:ea typeface="+mn-ea"/>
          <a:cs typeface="+mn-cs"/>
          <a:sym typeface="Baskerville"/>
        </a:defRPr>
      </a:lvl6pPr>
      <a:lvl7pPr marL="37338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200" b="0" i="0" u="none" strike="noStrike" cap="none" spc="0" baseline="0">
          <a:ln>
            <a:noFill/>
          </a:ln>
          <a:solidFill>
            <a:srgbClr val="6C6963"/>
          </a:solidFill>
          <a:uFillTx/>
          <a:latin typeface="+mn-lt"/>
          <a:ea typeface="+mn-ea"/>
          <a:cs typeface="+mn-cs"/>
          <a:sym typeface="Baskerville"/>
        </a:defRPr>
      </a:lvl7pPr>
      <a:lvl8pPr marL="42672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200" b="0" i="0" u="none" strike="noStrike" cap="none" spc="0" baseline="0">
          <a:ln>
            <a:noFill/>
          </a:ln>
          <a:solidFill>
            <a:srgbClr val="6C6963"/>
          </a:solidFill>
          <a:uFillTx/>
          <a:latin typeface="+mn-lt"/>
          <a:ea typeface="+mn-ea"/>
          <a:cs typeface="+mn-cs"/>
          <a:sym typeface="Baskerville"/>
        </a:defRPr>
      </a:lvl8pPr>
      <a:lvl9pPr marL="48006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200" b="0" i="0" u="none" strike="noStrike" cap="none" spc="0" baseline="0">
          <a:ln>
            <a:noFill/>
          </a:ln>
          <a:solidFill>
            <a:srgbClr val="6C6963"/>
          </a:solidFill>
          <a:uFillTx/>
          <a:latin typeface="+mn-lt"/>
          <a:ea typeface="+mn-ea"/>
          <a:cs typeface="+mn-cs"/>
          <a:sym typeface="Baskervill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tif"/><Relationship Id="rId4" Type="http://schemas.openxmlformats.org/officeDocument/2006/relationships/image" Target="../media/image13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t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APUSH Review: Key Concept 6.3, Revised</a:t>
            </a:r>
          </a:p>
        </p:txBody>
      </p:sp>
      <p:sp>
        <p:nvSpPr>
          <p:cNvPr id="122" name="Shape 122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Everything You Need To Know About Key Concept 6.3 To Succeed In APUSH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See You Back Here For 7.1</a:t>
            </a:r>
          </a:p>
        </p:txBody>
      </p:sp>
      <p:sp>
        <p:nvSpPr>
          <p:cNvPr id="160" name="Shape 16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Thanks for watching</a:t>
            </a:r>
          </a:p>
          <a:p>
            <a:pPr>
              <a:buBlip>
                <a:blip r:embed="rId2"/>
              </a:buBlip>
            </a:pPr>
            <a:r>
              <a:t>Best of luck in May!</a:t>
            </a:r>
          </a:p>
        </p:txBody>
      </p:sp>
      <p:pic>
        <p:nvPicPr>
          <p:cNvPr id="161" name="lossy-page1-740px-Civilian_Conservation_Corps_-_NARA_-_19583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59193" y="2266226"/>
            <a:ext cx="6439414" cy="52211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1" animBg="1" advAuto="0"/>
      <p:bldP spid="161" grpId="2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Key Concept 6.3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idx="1"/>
          </p:nvPr>
        </p:nvSpPr>
        <p:spPr>
          <a:xfrm>
            <a:off x="203200" y="2019300"/>
            <a:ext cx="12539564" cy="7477919"/>
          </a:xfrm>
          <a:prstGeom prst="rect">
            <a:avLst/>
          </a:prstGeom>
        </p:spPr>
        <p:txBody>
          <a:bodyPr/>
          <a:lstStyle/>
          <a:p>
            <a:pPr marL="442722" indent="-442722" defTabSz="484886">
              <a:spcBef>
                <a:spcPts val="3400"/>
              </a:spcBef>
              <a:buBlip>
                <a:blip r:embed="rId2"/>
              </a:buBlip>
              <a:defRPr sz="3486"/>
            </a:pPr>
            <a:r>
              <a:t>“The Gilded Age produced new cultural and intellectual movements, public reform efforts, and political debates over economic and social policies.”</a:t>
            </a:r>
          </a:p>
          <a:p>
            <a:pPr marL="885444" lvl="1" indent="-442722" defTabSz="484886">
              <a:spcBef>
                <a:spcPts val="3400"/>
              </a:spcBef>
              <a:buBlip>
                <a:blip r:embed="rId2"/>
              </a:buBlip>
              <a:defRPr sz="3486"/>
            </a:pPr>
            <a:r>
              <a:t>Page 65</a:t>
            </a:r>
          </a:p>
          <a:p>
            <a:pPr marL="442722" indent="-442722" defTabSz="484886">
              <a:spcBef>
                <a:spcPts val="3400"/>
              </a:spcBef>
              <a:buBlip>
                <a:blip r:embed="rId2"/>
              </a:buBlip>
              <a:defRPr sz="3486"/>
            </a:pPr>
            <a:r>
              <a:t>Big Idea Questions:</a:t>
            </a:r>
          </a:p>
          <a:p>
            <a:pPr marL="885444" lvl="1" indent="-442722" defTabSz="484886">
              <a:spcBef>
                <a:spcPts val="3400"/>
              </a:spcBef>
              <a:buBlip>
                <a:blip r:embed="rId2"/>
              </a:buBlip>
              <a:defRPr sz="3486"/>
            </a:pPr>
            <a:r>
              <a:t>What were different examples of discrimination that various groups faced in the late 19th century?</a:t>
            </a:r>
          </a:p>
          <a:p>
            <a:pPr marL="885444" lvl="1" indent="-442722" defTabSz="484886">
              <a:spcBef>
                <a:spcPts val="3400"/>
              </a:spcBef>
              <a:buBlip>
                <a:blip r:embed="rId2"/>
              </a:buBlip>
              <a:defRPr sz="3486"/>
            </a:pPr>
            <a:r>
              <a:t>How did business leaders and the wealthy justify their wealth?</a:t>
            </a:r>
          </a:p>
          <a:p>
            <a:pPr marL="885444" lvl="1" indent="-442722" defTabSz="484886">
              <a:spcBef>
                <a:spcPts val="3400"/>
              </a:spcBef>
              <a:buBlip>
                <a:blip r:embed="rId2"/>
              </a:buBlip>
              <a:defRPr sz="3486"/>
            </a:pPr>
            <a:r>
              <a:t>How did some in society criticize capitalism and what were the alternatives they proposed?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build="p" bldLvl="5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Key Concept 6.3, I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idx="1"/>
          </p:nvPr>
        </p:nvSpPr>
        <p:spPr>
          <a:xfrm>
            <a:off x="203200" y="2019300"/>
            <a:ext cx="12539564" cy="7477919"/>
          </a:xfrm>
          <a:prstGeom prst="rect">
            <a:avLst/>
          </a:prstGeom>
        </p:spPr>
        <p:txBody>
          <a:bodyPr/>
          <a:lstStyle/>
          <a:p>
            <a:pPr marL="432054" indent="-432054" defTabSz="473201">
              <a:spcBef>
                <a:spcPts val="3400"/>
              </a:spcBef>
              <a:buBlip>
                <a:blip r:embed="rId2"/>
              </a:buBlip>
              <a:defRPr sz="3402"/>
            </a:pPr>
            <a:r>
              <a:t>“New cultural and intellectual movements both buttressed (provided) and challenged the social order of the Gilded Age.” - page 65</a:t>
            </a:r>
          </a:p>
          <a:p>
            <a:pPr marL="432054" indent="-432054" defTabSz="473201">
              <a:spcBef>
                <a:spcPts val="3400"/>
              </a:spcBef>
              <a:buBlip>
                <a:blip r:embed="rId2"/>
              </a:buBlip>
              <a:defRPr sz="3402"/>
            </a:pPr>
            <a:r>
              <a:t>A) Social Darwinism</a:t>
            </a:r>
          </a:p>
          <a:p>
            <a:pPr marL="864108" lvl="1" indent="-432054" defTabSz="473201">
              <a:spcBef>
                <a:spcPts val="3400"/>
              </a:spcBef>
              <a:buBlip>
                <a:blip r:embed="rId2"/>
              </a:buBlip>
              <a:defRPr sz="3402"/>
            </a:pPr>
            <a:r>
              <a:t>What is it?</a:t>
            </a:r>
          </a:p>
          <a:p>
            <a:pPr marL="1296161" lvl="2" indent="-432054" defTabSz="473201">
              <a:spcBef>
                <a:spcPts val="3400"/>
              </a:spcBef>
              <a:buBlip>
                <a:blip r:embed="rId2"/>
              </a:buBlip>
              <a:defRPr sz="3402"/>
            </a:pPr>
            <a:r>
              <a:t>“Survival of the fittest”</a:t>
            </a:r>
          </a:p>
          <a:p>
            <a:pPr marL="1296161" lvl="2" indent="-432054" defTabSz="473201">
              <a:spcBef>
                <a:spcPts val="3400"/>
              </a:spcBef>
              <a:buBlip>
                <a:blip r:embed="rId2"/>
              </a:buBlip>
              <a:defRPr sz="3402"/>
            </a:pPr>
            <a:r>
              <a:t>Advocated for businesses to use any tactics to prosper </a:t>
            </a:r>
          </a:p>
          <a:p>
            <a:pPr marL="864108" lvl="1" indent="-432054" defTabSz="473201">
              <a:spcBef>
                <a:spcPts val="3400"/>
              </a:spcBef>
              <a:buBlip>
                <a:blip r:embed="rId2"/>
              </a:buBlip>
              <a:defRPr sz="3402"/>
            </a:pPr>
            <a:r>
              <a:t>Why was it used?</a:t>
            </a:r>
          </a:p>
          <a:p>
            <a:pPr marL="1296161" lvl="2" indent="-432054" defTabSz="473201">
              <a:spcBef>
                <a:spcPts val="3400"/>
              </a:spcBef>
              <a:buBlip>
                <a:blip r:embed="rId2"/>
              </a:buBlip>
              <a:defRPr sz="3402"/>
            </a:pPr>
            <a:r>
              <a:t>To justify the success of the wealthy - appropriate and inevitable for the wealthy to succeed</a:t>
            </a:r>
          </a:p>
        </p:txBody>
      </p:sp>
      <p:pic>
        <p:nvPicPr>
          <p:cNvPr id="129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01200" y="1631950"/>
            <a:ext cx="2794000" cy="4305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1" build="p" bldLvl="5" animBg="1" advAuto="0"/>
      <p:bldP spid="129" grpId="2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Key Concept 6.3, I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idx="1"/>
          </p:nvPr>
        </p:nvSpPr>
        <p:spPr>
          <a:xfrm>
            <a:off x="203200" y="1754981"/>
            <a:ext cx="12539564" cy="7742238"/>
          </a:xfrm>
          <a:prstGeom prst="rect">
            <a:avLst/>
          </a:prstGeom>
        </p:spPr>
        <p:txBody>
          <a:bodyPr/>
          <a:lstStyle/>
          <a:p>
            <a:pPr marL="506729" indent="-506729" defTabSz="554990">
              <a:spcBef>
                <a:spcPts val="3900"/>
              </a:spcBef>
              <a:buBlip>
                <a:blip r:embed="rId2"/>
              </a:buBlip>
              <a:defRPr sz="3989"/>
            </a:pPr>
            <a:r>
              <a:t>B) The Gospel of Wealth:</a:t>
            </a:r>
          </a:p>
          <a:p>
            <a:pPr marL="1013459" lvl="1" indent="-506729" defTabSz="554990">
              <a:spcBef>
                <a:spcPts val="3900"/>
              </a:spcBef>
              <a:buBlip>
                <a:blip r:embed="rId2"/>
              </a:buBlip>
              <a:defRPr sz="3989"/>
            </a:pPr>
            <a:r>
              <a:t>Written by Andrew Carnegie</a:t>
            </a:r>
          </a:p>
          <a:p>
            <a:pPr marL="1013459" lvl="1" indent="-506729" defTabSz="554990">
              <a:spcBef>
                <a:spcPts val="3900"/>
              </a:spcBef>
              <a:buBlip>
                <a:blip r:embed="rId2"/>
              </a:buBlip>
              <a:defRPr sz="3989"/>
            </a:pPr>
            <a:r>
              <a:t>Argued that the wealthy should give back to society (philanthropy)</a:t>
            </a:r>
          </a:p>
          <a:p>
            <a:pPr marL="506729" indent="-506729" defTabSz="554990">
              <a:spcBef>
                <a:spcPts val="3900"/>
              </a:spcBef>
              <a:buBlip>
                <a:blip r:embed="rId2"/>
              </a:buBlip>
              <a:defRPr sz="3989"/>
            </a:pPr>
            <a:r>
              <a:t>Examples of philanthropy:</a:t>
            </a:r>
          </a:p>
          <a:p>
            <a:pPr marL="1013459" lvl="1" indent="-506729" defTabSz="554990">
              <a:spcBef>
                <a:spcPts val="3900"/>
              </a:spcBef>
              <a:buBlip>
                <a:blip r:embed="rId2"/>
              </a:buBlip>
              <a:defRPr sz="3989"/>
            </a:pPr>
            <a:r>
              <a:t>Carnegie gave $ for 100s of libraries throughout the US</a:t>
            </a:r>
          </a:p>
          <a:p>
            <a:pPr marL="1013459" lvl="1" indent="-506729" defTabSz="554990">
              <a:spcBef>
                <a:spcPts val="3900"/>
              </a:spcBef>
              <a:buBlip>
                <a:blip r:embed="rId2"/>
              </a:buBlip>
              <a:defRPr sz="3989"/>
            </a:pPr>
            <a:r>
              <a:t>Vanderbilt University - $1 million from Cornelius Vanderbilt</a:t>
            </a:r>
          </a:p>
        </p:txBody>
      </p:sp>
      <p:pic>
        <p:nvPicPr>
          <p:cNvPr id="13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07600" y="254000"/>
            <a:ext cx="2794000" cy="3911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1" build="p" bldLvl="5" animBg="1" advAuto="0"/>
      <p:bldP spid="133" grpId="2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Key Concept 6.3, I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xfrm>
            <a:off x="203200" y="1754981"/>
            <a:ext cx="12539564" cy="7742238"/>
          </a:xfrm>
          <a:prstGeom prst="rect">
            <a:avLst/>
          </a:prstGeom>
        </p:spPr>
        <p:txBody>
          <a:bodyPr/>
          <a:lstStyle/>
          <a:p>
            <a:pPr marL="464058" indent="-464058" defTabSz="508254">
              <a:spcBef>
                <a:spcPts val="3600"/>
              </a:spcBef>
              <a:buBlip>
                <a:blip r:embed="rId2"/>
              </a:buBlip>
              <a:defRPr sz="3654"/>
            </a:pPr>
            <a:r>
              <a:t>C) Alternative visions for the economy and US Society</a:t>
            </a:r>
          </a:p>
          <a:p>
            <a:pPr marL="464058" indent="-464058" defTabSz="508254">
              <a:spcBef>
                <a:spcPts val="3600"/>
              </a:spcBef>
              <a:buBlip>
                <a:blip r:embed="rId2"/>
              </a:buBlip>
              <a:defRPr sz="3654"/>
            </a:pPr>
            <a:r>
              <a:t>Agrarians - sought more government involvement in economy (Populists), advocated government ownership of railroads</a:t>
            </a:r>
          </a:p>
          <a:p>
            <a:pPr marL="928116" lvl="1" indent="-464058" defTabSz="508254">
              <a:spcBef>
                <a:spcPts val="3600"/>
              </a:spcBef>
              <a:buBlip>
                <a:blip r:embed="rId2"/>
              </a:buBlip>
              <a:defRPr sz="3654"/>
            </a:pPr>
            <a:r>
              <a:t>Coxey’s Army - marched to Washington, demanded relief</a:t>
            </a:r>
          </a:p>
          <a:p>
            <a:pPr marL="464058" indent="-464058" defTabSz="508254">
              <a:spcBef>
                <a:spcPts val="3600"/>
              </a:spcBef>
              <a:buBlip>
                <a:blip r:embed="rId2"/>
              </a:buBlip>
              <a:defRPr sz="3654"/>
            </a:pPr>
            <a:r>
              <a:t>Utopians - Oneida Community - practiced communal ownership, free love, and eugenics</a:t>
            </a:r>
          </a:p>
          <a:p>
            <a:pPr marL="464058" indent="-464058" defTabSz="508254">
              <a:spcBef>
                <a:spcPts val="3600"/>
              </a:spcBef>
              <a:buBlip>
                <a:blip r:embed="rId2"/>
              </a:buBlip>
              <a:defRPr sz="3654"/>
            </a:pPr>
            <a:r>
              <a:t>Socialists - Society is more than the individual, promotes human welfare, elimination of class systems</a:t>
            </a:r>
          </a:p>
          <a:p>
            <a:pPr marL="464058" indent="-464058" defTabSz="508254">
              <a:spcBef>
                <a:spcPts val="3600"/>
              </a:spcBef>
              <a:buBlip>
                <a:blip r:embed="rId2"/>
              </a:buBlip>
              <a:defRPr sz="3654"/>
            </a:pPr>
            <a:r>
              <a:t>Social Gospel - Protestant Church movement to improve society</a:t>
            </a:r>
          </a:p>
        </p:txBody>
      </p:sp>
      <p:pic>
        <p:nvPicPr>
          <p:cNvPr id="137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76600" y="5105400"/>
            <a:ext cx="5650736" cy="474661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78800" y="212264"/>
            <a:ext cx="4213104" cy="55344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1" build="p" bldLvl="5" animBg="1" advAuto="0"/>
      <p:bldP spid="137" grpId="2" animBg="1" advAuto="0"/>
      <p:bldP spid="137" grpId="3" animBg="1" advAuto="0"/>
      <p:bldP spid="138" grpId="4" animBg="1" advAuto="0"/>
      <p:bldP spid="138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Key Concept 6.3, II</a:t>
            </a:r>
          </a:p>
        </p:txBody>
      </p:sp>
      <p:sp>
        <p:nvSpPr>
          <p:cNvPr id="141" name="Shape 141"/>
          <p:cNvSpPr>
            <a:spLocks noGrp="1"/>
          </p:cNvSpPr>
          <p:nvPr>
            <p:ph type="body" idx="1"/>
          </p:nvPr>
        </p:nvSpPr>
        <p:spPr>
          <a:xfrm>
            <a:off x="203200" y="2019300"/>
            <a:ext cx="12539564" cy="7477919"/>
          </a:xfrm>
          <a:prstGeom prst="rect">
            <a:avLst/>
          </a:prstGeom>
        </p:spPr>
        <p:txBody>
          <a:bodyPr/>
          <a:lstStyle/>
          <a:p>
            <a:pPr marL="304038" indent="-304038" defTabSz="332993">
              <a:spcBef>
                <a:spcPts val="2300"/>
              </a:spcBef>
              <a:buBlip>
                <a:blip r:embed="rId2"/>
              </a:buBlip>
              <a:defRPr sz="2394"/>
            </a:pPr>
            <a:r>
              <a:t>“Dramatic social changes in the period inspired political debates over citizenship, corruption, and the proper relationship between business and government.” - page 66</a:t>
            </a:r>
          </a:p>
          <a:p>
            <a:pPr marL="304038" indent="-304038" defTabSz="332993">
              <a:spcBef>
                <a:spcPts val="2300"/>
              </a:spcBef>
              <a:buBlip>
                <a:blip r:embed="rId2"/>
              </a:buBlip>
              <a:defRPr sz="2394"/>
            </a:pPr>
            <a:r>
              <a:t>A) Republicans and Democrats in the late-19th century:</a:t>
            </a:r>
          </a:p>
          <a:p>
            <a:pPr marL="608076" lvl="1" indent="-304038" defTabSz="332993">
              <a:spcBef>
                <a:spcPts val="2300"/>
              </a:spcBef>
              <a:buBlip>
                <a:blip r:embed="rId2"/>
              </a:buBlip>
              <a:defRPr sz="2394"/>
            </a:pPr>
            <a:r>
              <a:t>“Solid South” - voted Democratic</a:t>
            </a:r>
          </a:p>
          <a:p>
            <a:pPr marL="608076" lvl="1" indent="-304038" defTabSz="332993">
              <a:spcBef>
                <a:spcPts val="2300"/>
              </a:spcBef>
              <a:buBlip>
                <a:blip r:embed="rId2"/>
              </a:buBlip>
              <a:defRPr sz="2394"/>
            </a:pPr>
            <a:r>
              <a:t>North - voted mostly Republican</a:t>
            </a:r>
          </a:p>
          <a:p>
            <a:pPr marL="608076" lvl="1" indent="-304038" defTabSz="332993">
              <a:spcBef>
                <a:spcPts val="2300"/>
              </a:spcBef>
              <a:buBlip>
                <a:blip r:embed="rId2"/>
              </a:buBlip>
              <a:defRPr sz="2394"/>
            </a:pPr>
            <a:r>
              <a:t>Differences between two parties:</a:t>
            </a:r>
          </a:p>
          <a:p>
            <a:pPr marL="912113" lvl="2" indent="-304038" defTabSz="332993">
              <a:spcBef>
                <a:spcPts val="2300"/>
              </a:spcBef>
              <a:buBlip>
                <a:blip r:embed="rId2"/>
              </a:buBlip>
              <a:defRPr sz="2394"/>
            </a:pPr>
            <a:r>
              <a:t>Tariffs - Republicans advocated raising tariffs, Democrats advocated lowering</a:t>
            </a:r>
          </a:p>
          <a:p>
            <a:pPr marL="912113" lvl="2" indent="-304038" defTabSz="332993">
              <a:spcBef>
                <a:spcPts val="2300"/>
              </a:spcBef>
              <a:buBlip>
                <a:blip r:embed="rId2"/>
              </a:buBlip>
              <a:defRPr sz="2394"/>
            </a:pPr>
            <a:r>
              <a:t>Currency:</a:t>
            </a:r>
          </a:p>
          <a:p>
            <a:pPr marL="1216152" lvl="3" indent="-304038" defTabSz="332993">
              <a:spcBef>
                <a:spcPts val="2300"/>
              </a:spcBef>
              <a:buBlip>
                <a:blip r:embed="rId2"/>
              </a:buBlip>
              <a:defRPr sz="2394"/>
            </a:pPr>
            <a:r>
              <a:t>Election of 1896 - Republicans favored Gold Standard, Democrats favored Free Silver </a:t>
            </a:r>
          </a:p>
          <a:p>
            <a:pPr marL="304038" indent="-304038" defTabSz="332993">
              <a:spcBef>
                <a:spcPts val="2300"/>
              </a:spcBef>
              <a:buBlip>
                <a:blip r:embed="rId2"/>
              </a:buBlip>
              <a:defRPr sz="2394"/>
            </a:pPr>
            <a:r>
              <a:t>Reformers argued that greed and self-interest corrupted all levels of government</a:t>
            </a:r>
          </a:p>
          <a:p>
            <a:pPr marL="608076" lvl="1" indent="-304038" defTabSz="332993">
              <a:spcBef>
                <a:spcPts val="2300"/>
              </a:spcBef>
              <a:buBlip>
                <a:blip r:embed="rId2"/>
              </a:buBlip>
              <a:defRPr sz="2394"/>
            </a:pPr>
            <a:r>
              <a:t>Local levels - political machines</a:t>
            </a:r>
          </a:p>
          <a:p>
            <a:pPr marL="608076" lvl="1" indent="-304038" defTabSz="332993">
              <a:spcBef>
                <a:spcPts val="2300"/>
              </a:spcBef>
              <a:buBlip>
                <a:blip r:embed="rId2"/>
              </a:buBlip>
              <a:defRPr sz="2394"/>
            </a:pPr>
            <a:r>
              <a:t>Federal level - patronage and election of senators by state legislatures </a:t>
            </a:r>
          </a:p>
        </p:txBody>
      </p:sp>
      <p:pic>
        <p:nvPicPr>
          <p:cNvPr id="142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68400" y="1212850"/>
            <a:ext cx="10160000" cy="590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4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4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1" build="p" bldLvl="5" animBg="1" advAuto="0"/>
      <p:bldP spid="142" grpId="2" animBg="1" advAuto="0"/>
      <p:bldP spid="142" grpId="3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Key Concept 6.3, II</a:t>
            </a:r>
          </a:p>
        </p:txBody>
      </p:sp>
      <p:sp>
        <p:nvSpPr>
          <p:cNvPr id="145" name="Shape 145"/>
          <p:cNvSpPr>
            <a:spLocks noGrp="1"/>
          </p:cNvSpPr>
          <p:nvPr>
            <p:ph type="body" idx="1"/>
          </p:nvPr>
        </p:nvSpPr>
        <p:spPr>
          <a:xfrm>
            <a:off x="203200" y="2019300"/>
            <a:ext cx="12539564" cy="7477919"/>
          </a:xfrm>
          <a:prstGeom prst="rect">
            <a:avLst/>
          </a:prstGeom>
        </p:spPr>
        <p:txBody>
          <a:bodyPr/>
          <a:lstStyle/>
          <a:p>
            <a:pPr marL="394715" indent="-394715" defTabSz="432308">
              <a:spcBef>
                <a:spcPts val="3100"/>
              </a:spcBef>
              <a:buBlip>
                <a:blip r:embed="rId2"/>
              </a:buBlip>
              <a:defRPr sz="3108"/>
            </a:pPr>
            <a:r>
              <a:t>B) Women sought greater equality by:</a:t>
            </a:r>
          </a:p>
          <a:p>
            <a:pPr marL="789431" lvl="1" indent="-394715" defTabSz="432308">
              <a:spcBef>
                <a:spcPts val="3100"/>
              </a:spcBef>
              <a:buBlip>
                <a:blip r:embed="rId2"/>
              </a:buBlip>
              <a:defRPr sz="3108"/>
            </a:pPr>
            <a:r>
              <a:t>Joining voluntary organizations: Women’s Christian Temperance Union (WCTU), National  American Woman Suffrage Association (NAWSA)</a:t>
            </a:r>
          </a:p>
          <a:p>
            <a:pPr marL="1184147" lvl="2" indent="-394715" defTabSz="432308">
              <a:spcBef>
                <a:spcPts val="3100"/>
              </a:spcBef>
              <a:buBlip>
                <a:blip r:embed="rId2"/>
              </a:buBlip>
              <a:defRPr sz="3108"/>
            </a:pPr>
            <a:r>
              <a:t>NAWSA helped lead to the passage of the 19th amendment</a:t>
            </a:r>
          </a:p>
          <a:p>
            <a:pPr marL="789431" lvl="1" indent="-394715" defTabSz="432308">
              <a:spcBef>
                <a:spcPts val="3100"/>
              </a:spcBef>
              <a:buBlip>
                <a:blip r:embed="rId2"/>
              </a:buBlip>
              <a:defRPr sz="3108"/>
            </a:pPr>
            <a:r>
              <a:t>Going to college: emergence of many women’s colleges - seminaries </a:t>
            </a:r>
          </a:p>
          <a:p>
            <a:pPr marL="789431" lvl="1" indent="-394715" defTabSz="432308">
              <a:spcBef>
                <a:spcPts val="3100"/>
              </a:spcBef>
              <a:buBlip>
                <a:blip r:embed="rId2"/>
              </a:buBlip>
              <a:defRPr sz="3108"/>
            </a:pPr>
            <a:r>
              <a:t>Promoting social and political reform:</a:t>
            </a:r>
          </a:p>
          <a:p>
            <a:pPr marL="1184147" lvl="2" indent="-394715" defTabSz="432308">
              <a:spcBef>
                <a:spcPts val="3100"/>
              </a:spcBef>
              <a:buBlip>
                <a:blip r:embed="rId2"/>
              </a:buBlip>
              <a:defRPr sz="3108"/>
            </a:pPr>
            <a:r>
              <a:t>Elizabeth Cady Stanton - leading suffragist, advocate of interracial marriage </a:t>
            </a:r>
          </a:p>
          <a:p>
            <a:pPr marL="789431" lvl="1" indent="-394715" defTabSz="432308">
              <a:spcBef>
                <a:spcPts val="3100"/>
              </a:spcBef>
              <a:buBlip>
                <a:blip r:embed="rId2"/>
              </a:buBlip>
              <a:defRPr sz="3108"/>
            </a:pPr>
            <a:r>
              <a:t>Working in settlement houses:</a:t>
            </a:r>
          </a:p>
          <a:p>
            <a:pPr marL="1184147" lvl="2" indent="-394715" defTabSz="432308">
              <a:spcBef>
                <a:spcPts val="3100"/>
              </a:spcBef>
              <a:buBlip>
                <a:blip r:embed="rId2"/>
              </a:buBlip>
              <a:defRPr sz="3108"/>
            </a:pPr>
            <a:r>
              <a:t>Jane Addams and the Hull House</a:t>
            </a:r>
          </a:p>
        </p:txBody>
      </p:sp>
      <p:pic>
        <p:nvPicPr>
          <p:cNvPr id="14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5078" y="5622478"/>
            <a:ext cx="4156522" cy="41565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095343" y="5622478"/>
            <a:ext cx="2797315" cy="41565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372977" y="1308100"/>
            <a:ext cx="6258846" cy="43968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1" build="p" bldLvl="5" animBg="1" advAuto="0"/>
      <p:bldP spid="146" grpId="2" animBg="1" advAuto="0"/>
      <p:bldP spid="146" grpId="4" animBg="1" advAuto="0"/>
      <p:bldP spid="147" grpId="3" animBg="1" advAuto="0"/>
      <p:bldP spid="147" grpId="5" animBg="1" advAuto="0"/>
      <p:bldP spid="148" grpId="6" animBg="1" advAuto="0"/>
      <p:bldP spid="148" grpId="7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Key Concept 6.3, II</a:t>
            </a:r>
          </a:p>
        </p:txBody>
      </p:sp>
      <p:sp>
        <p:nvSpPr>
          <p:cNvPr id="151" name="Shape 151"/>
          <p:cNvSpPr>
            <a:spLocks noGrp="1"/>
          </p:cNvSpPr>
          <p:nvPr>
            <p:ph type="body" idx="1"/>
          </p:nvPr>
        </p:nvSpPr>
        <p:spPr>
          <a:xfrm>
            <a:off x="203200" y="2019300"/>
            <a:ext cx="12539564" cy="7477919"/>
          </a:xfrm>
          <a:prstGeom prst="rect">
            <a:avLst/>
          </a:prstGeom>
        </p:spPr>
        <p:txBody>
          <a:bodyPr/>
          <a:lstStyle/>
          <a:p>
            <a:pPr marL="373379" indent="-373379" defTabSz="408940">
              <a:spcBef>
                <a:spcPts val="2900"/>
              </a:spcBef>
              <a:buBlip>
                <a:blip r:embed="rId2"/>
              </a:buBlip>
              <a:defRPr sz="2940"/>
            </a:pPr>
            <a:r>
              <a:t>C) Plessy v. Ferguson (1896):</a:t>
            </a:r>
          </a:p>
          <a:p>
            <a:pPr marL="746759" lvl="1" indent="-373379" defTabSz="408940">
              <a:spcBef>
                <a:spcPts val="2900"/>
              </a:spcBef>
              <a:buBlip>
                <a:blip r:embed="rId2"/>
              </a:buBlip>
              <a:defRPr sz="2940"/>
            </a:pPr>
            <a:r>
              <a:t>Upheld racial segregation - “separate but equal”</a:t>
            </a:r>
          </a:p>
          <a:p>
            <a:pPr marL="746759" lvl="1" indent="-373379" defTabSz="408940">
              <a:spcBef>
                <a:spcPts val="2900"/>
              </a:spcBef>
              <a:buBlip>
                <a:blip r:embed="rId2"/>
              </a:buBlip>
              <a:defRPr sz="2940"/>
            </a:pPr>
            <a:r>
              <a:t>Most gains made by African Americans during Reconstruction were severely limited (13 - 15 amendments)</a:t>
            </a:r>
          </a:p>
          <a:p>
            <a:pPr marL="373379" indent="-373379" defTabSz="408940">
              <a:spcBef>
                <a:spcPts val="2900"/>
              </a:spcBef>
              <a:buBlip>
                <a:blip r:embed="rId2"/>
              </a:buBlip>
              <a:defRPr sz="2940"/>
            </a:pPr>
            <a:r>
              <a:t>African American reformers continued to fight for political and social equality in the face of:</a:t>
            </a:r>
          </a:p>
          <a:p>
            <a:pPr marL="746759" lvl="1" indent="-373379" defTabSz="408940">
              <a:spcBef>
                <a:spcPts val="2900"/>
              </a:spcBef>
              <a:buBlip>
                <a:blip r:embed="rId2"/>
              </a:buBlip>
              <a:defRPr sz="2940"/>
            </a:pPr>
            <a:r>
              <a:t>Violence - Ida B. Wells was a journalist that was an outspoken critic of lynching, advocating a federal anti-lynching law</a:t>
            </a:r>
          </a:p>
          <a:p>
            <a:pPr marL="746759" lvl="1" indent="-373379" defTabSz="408940">
              <a:spcBef>
                <a:spcPts val="2900"/>
              </a:spcBef>
              <a:buBlip>
                <a:blip r:embed="rId2"/>
              </a:buBlip>
              <a:defRPr sz="2940"/>
            </a:pPr>
            <a:r>
              <a:t>Discrimination - Booker T. Washington - advocated vocational training for African Americans </a:t>
            </a:r>
          </a:p>
          <a:p>
            <a:pPr marL="746759" lvl="1" indent="-373379" defTabSz="408940">
              <a:spcBef>
                <a:spcPts val="2900"/>
              </a:spcBef>
              <a:buBlip>
                <a:blip r:embed="rId2"/>
              </a:buBlip>
              <a:defRPr sz="2940"/>
            </a:pPr>
            <a:r>
              <a:t>Scientific theories of race - some anthropologists argued that African Americans were inferior to whites - use skull measurements</a:t>
            </a:r>
          </a:p>
        </p:txBody>
      </p:sp>
      <p:pic>
        <p:nvPicPr>
          <p:cNvPr id="15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08030" y="355600"/>
            <a:ext cx="2763371" cy="30933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315" y="2346762"/>
            <a:ext cx="2540001" cy="3632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384800" y="2188012"/>
            <a:ext cx="2794000" cy="3949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" grpId="1" build="p" bldLvl="5" animBg="1" advAuto="0"/>
      <p:bldP spid="152" grpId="2" animBg="1" advAuto="0"/>
      <p:bldP spid="152" grpId="5" animBg="1" advAuto="0"/>
      <p:bldP spid="153" grpId="3" animBg="1" advAuto="0"/>
      <p:bldP spid="153" grpId="6" animBg="1" advAuto="0"/>
      <p:bldP spid="154" grpId="4" animBg="1" advAuto="0"/>
      <p:bldP spid="154" grpId="7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Test Tips</a:t>
            </a:r>
          </a:p>
        </p:txBody>
      </p:sp>
      <p:sp>
        <p:nvSpPr>
          <p:cNvPr id="157" name="Shape 157"/>
          <p:cNvSpPr>
            <a:spLocks noGrp="1"/>
          </p:cNvSpPr>
          <p:nvPr>
            <p:ph type="body" idx="1"/>
          </p:nvPr>
        </p:nvSpPr>
        <p:spPr>
          <a:xfrm>
            <a:off x="203200" y="2019300"/>
            <a:ext cx="12539564" cy="7477919"/>
          </a:xfrm>
          <a:prstGeom prst="rect">
            <a:avLst/>
          </a:prstGeom>
        </p:spPr>
        <p:txBody>
          <a:bodyPr/>
          <a:lstStyle/>
          <a:p>
            <a:pPr marL="474726" indent="-474726" defTabSz="519937">
              <a:spcBef>
                <a:spcPts val="3700"/>
              </a:spcBef>
              <a:buBlip>
                <a:blip r:embed="rId2"/>
              </a:buBlip>
              <a:defRPr sz="3738"/>
            </a:pPr>
            <a:r>
              <a:t>Multiple-Choice and Short Answer:</a:t>
            </a:r>
          </a:p>
          <a:p>
            <a:pPr marL="949452" lvl="1" indent="-474726" defTabSz="519937">
              <a:spcBef>
                <a:spcPts val="3700"/>
              </a:spcBef>
              <a:buBlip>
                <a:blip r:embed="rId2"/>
              </a:buBlip>
              <a:defRPr sz="3738"/>
            </a:pPr>
            <a:r>
              <a:t>Plessy v. Ferguson - impacts</a:t>
            </a:r>
          </a:p>
          <a:p>
            <a:pPr marL="949452" lvl="1" indent="-474726" defTabSz="519937">
              <a:spcBef>
                <a:spcPts val="3700"/>
              </a:spcBef>
              <a:buBlip>
                <a:blip r:embed="rId2"/>
              </a:buBlip>
              <a:defRPr sz="3738"/>
            </a:pPr>
            <a:r>
              <a:t>Alternatives to capitalism</a:t>
            </a:r>
          </a:p>
          <a:p>
            <a:pPr marL="949452" lvl="1" indent="-474726" defTabSz="519937">
              <a:spcBef>
                <a:spcPts val="3700"/>
              </a:spcBef>
              <a:buBlip>
                <a:blip r:embed="rId2"/>
              </a:buBlip>
              <a:defRPr sz="3738"/>
            </a:pPr>
            <a:r>
              <a:t>Examples of discrimination and how people countered it</a:t>
            </a:r>
          </a:p>
          <a:p>
            <a:pPr marL="474726" indent="-474726" defTabSz="519937">
              <a:spcBef>
                <a:spcPts val="3700"/>
              </a:spcBef>
              <a:buBlip>
                <a:blip r:embed="rId2"/>
              </a:buBlip>
              <a:defRPr sz="3738"/>
            </a:pPr>
            <a:r>
              <a:t>Essays:</a:t>
            </a:r>
          </a:p>
          <a:p>
            <a:pPr marL="949452" lvl="1" indent="-474726" defTabSz="519937">
              <a:spcBef>
                <a:spcPts val="3700"/>
              </a:spcBef>
              <a:buBlip>
                <a:blip r:embed="rId2"/>
              </a:buBlip>
              <a:defRPr sz="3738"/>
            </a:pPr>
            <a:r>
              <a:t>Comparing forms of discrimination with other time periods</a:t>
            </a:r>
          </a:p>
          <a:p>
            <a:pPr marL="1424177" lvl="2" indent="-474726" defTabSz="519937">
              <a:spcBef>
                <a:spcPts val="3700"/>
              </a:spcBef>
              <a:buBlip>
                <a:blip r:embed="rId2"/>
              </a:buBlip>
              <a:defRPr sz="3738"/>
            </a:pPr>
            <a:r>
              <a:t>Responses of African Americans in 1890s-1920s and 1950s-1960s 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" grpId="1" build="p" bldLvl="5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LeatherBook">
  <a:themeElements>
    <a:clrScheme name="LeatherBook">
      <a:dk1>
        <a:srgbClr val="6C6963"/>
      </a:dk1>
      <a:lt1>
        <a:srgbClr val="092C6C"/>
      </a:lt1>
      <a:dk2>
        <a:srgbClr val="4D5459"/>
      </a:dk2>
      <a:lt2>
        <a:srgbClr val="D8DBDF"/>
      </a:lt2>
      <a:accent1>
        <a:srgbClr val="5B7376"/>
      </a:accent1>
      <a:accent2>
        <a:srgbClr val="9B9E5B"/>
      </a:accent2>
      <a:accent3>
        <a:srgbClr val="CC943D"/>
      </a:accent3>
      <a:accent4>
        <a:srgbClr val="A55A01"/>
      </a:accent4>
      <a:accent5>
        <a:srgbClr val="9D3320"/>
      </a:accent5>
      <a:accent6>
        <a:srgbClr val="83525A"/>
      </a:accent6>
      <a:hlink>
        <a:srgbClr val="0000FF"/>
      </a:hlink>
      <a:folHlink>
        <a:srgbClr val="FF00FF"/>
      </a:folHlink>
    </a:clrScheme>
    <a:fontScheme name="LeatherBook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Leather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127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2EBDB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49E92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6C6963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LeatherBook">
  <a:themeElements>
    <a:clrScheme name="LeatherBook">
      <a:dk1>
        <a:srgbClr val="000000"/>
      </a:dk1>
      <a:lt1>
        <a:srgbClr val="FFFFFF"/>
      </a:lt1>
      <a:dk2>
        <a:srgbClr val="4D5459"/>
      </a:dk2>
      <a:lt2>
        <a:srgbClr val="D8DBDF"/>
      </a:lt2>
      <a:accent1>
        <a:srgbClr val="5B7376"/>
      </a:accent1>
      <a:accent2>
        <a:srgbClr val="9B9E5B"/>
      </a:accent2>
      <a:accent3>
        <a:srgbClr val="CC943D"/>
      </a:accent3>
      <a:accent4>
        <a:srgbClr val="A55A01"/>
      </a:accent4>
      <a:accent5>
        <a:srgbClr val="9D3320"/>
      </a:accent5>
      <a:accent6>
        <a:srgbClr val="83525A"/>
      </a:accent6>
      <a:hlink>
        <a:srgbClr val="0000FF"/>
      </a:hlink>
      <a:folHlink>
        <a:srgbClr val="FF00FF"/>
      </a:folHlink>
    </a:clrScheme>
    <a:fontScheme name="LeatherBook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Leather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127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2EBDB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49E92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6C6963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659</Words>
  <Application>Microsoft Office PowerPoint</Application>
  <PresentationFormat>Custom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Baskerville</vt:lpstr>
      <vt:lpstr>Helvetica Neue</vt:lpstr>
      <vt:lpstr>LeatherBook</vt:lpstr>
      <vt:lpstr>APUSH Review: Key Concept 6.3, Revised</vt:lpstr>
      <vt:lpstr>Key Concept 6.3</vt:lpstr>
      <vt:lpstr>Key Concept 6.3, I</vt:lpstr>
      <vt:lpstr>Key Concept 6.3, I</vt:lpstr>
      <vt:lpstr>Key Concept 6.3, I</vt:lpstr>
      <vt:lpstr>Key Concept 6.3, II</vt:lpstr>
      <vt:lpstr>Key Concept 6.3, II</vt:lpstr>
      <vt:lpstr>Key Concept 6.3, II</vt:lpstr>
      <vt:lpstr>Test Tips</vt:lpstr>
      <vt:lpstr>See You Back Here For 7.1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APUSH Review: Key Concept 6.3, Revised</dc:title>
  <dc:creator>Matthew Cirbo</dc:creator>
  <cp:lastModifiedBy>Matthew Cirbo</cp:lastModifiedBy>
  <cp:revision>1</cp:revision>
  <dcterms:modified xsi:type="dcterms:W3CDTF">2016-03-18T14:48:29Z</dcterms:modified>
</cp:coreProperties>
</file>